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57" r:id="rId4"/>
    <p:sldId id="258" r:id="rId5"/>
    <p:sldId id="259" r:id="rId6"/>
    <p:sldId id="261" r:id="rId7"/>
    <p:sldId id="260"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93" d="100"/>
          <a:sy n="93" d="100"/>
        </p:scale>
        <p:origin x="45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endParaRPr lang="zh-CN" altLang="en-US" smtClean="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endParaRPr lang="zh-CN" altLang="en-US" smtClean="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endParaRPr lang="zh-CN" altLang="en-US" smtClean="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B61BEF0D-F0BB-DE4B-95CE-6DB70DBA9567}"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42A54C80-263E-416B-A8E0-580EDEADCBDC}"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B61BEF0D-F0BB-DE4B-95CE-6DB70DBA9567}"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17931167">
            <a:off x="5545613" y="3140790"/>
            <a:ext cx="1121665" cy="1121665"/>
          </a:xfrm>
          <a:prstGeom prst="rect">
            <a:avLst/>
          </a:prstGeom>
        </p:spPr>
      </p:pic>
      <p:sp>
        <p:nvSpPr>
          <p:cNvPr id="2" name="标题 1"/>
          <p:cNvSpPr>
            <a:spLocks noGrp="1"/>
          </p:cNvSpPr>
          <p:nvPr>
            <p:ph type="ctrTitle"/>
          </p:nvPr>
        </p:nvSpPr>
        <p:spPr>
          <a:xfrm>
            <a:off x="1507067" y="2404531"/>
            <a:ext cx="7766936" cy="1646302"/>
          </a:xfrm>
        </p:spPr>
        <p:txBody>
          <a:bodyPr/>
          <a:lstStyle/>
          <a:p>
            <a:r>
              <a:rPr lang="en-US" altLang="zh-CN" dirty="0" smtClean="0"/>
              <a:t>WatchDog</a:t>
            </a:r>
            <a:endParaRPr lang="en-US" dirty="0">
              <a:latin typeface="微软雅黑 Light" panose="020B0502040204020203" pitchFamily="34" charset="-122"/>
              <a:ea typeface="微软雅黑 Light" panose="020B0502040204020203" pitchFamily="34" charset="-122"/>
            </a:endParaRPr>
          </a:p>
        </p:txBody>
      </p:sp>
      <p:sp>
        <p:nvSpPr>
          <p:cNvPr id="3" name="副标题 2"/>
          <p:cNvSpPr>
            <a:spLocks noGrp="1"/>
          </p:cNvSpPr>
          <p:nvPr>
            <p:ph type="subTitle" idx="1"/>
          </p:nvPr>
        </p:nvSpPr>
        <p:spPr/>
        <p:txBody>
          <a:bodyPr/>
          <a:lstStyle/>
          <a:p>
            <a:r>
              <a:rPr lang="zh-CN" altLang="en-US" dirty="0" smtClean="0">
                <a:latin typeface="微软雅黑 Light" panose="020B0502040204020203" pitchFamily="34" charset="-122"/>
                <a:ea typeface="微软雅黑 Light" panose="020B0502040204020203" pitchFamily="34" charset="-122"/>
              </a:rPr>
              <a:t>保护您的物品</a:t>
            </a:r>
            <a:r>
              <a:rPr lang="en-US" altLang="zh-CN" dirty="0"/>
              <a:t> </a:t>
            </a:r>
            <a:endParaRPr lang="en-US" altLang="zh-CN" dirty="0" smtClean="0"/>
          </a:p>
          <a:p>
            <a:r>
              <a:rPr lang="en-US" altLang="zh-CN" dirty="0" smtClean="0"/>
              <a:t> </a:t>
            </a:r>
            <a:r>
              <a:rPr lang="en-US" dirty="0" smtClean="0"/>
              <a:t>A thing that helps you protecting your belongings.</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Light" panose="020B0502040204020203" pitchFamily="34" charset="-122"/>
                <a:ea typeface="微软雅黑 Light" panose="020B0502040204020203" pitchFamily="34" charset="-122"/>
              </a:rPr>
              <a:t>目标用户：</a:t>
            </a:r>
            <a:endParaRPr lang="en-US" dirty="0">
              <a:latin typeface="微软雅黑 Light" panose="020B0502040204020203" pitchFamily="34" charset="-122"/>
              <a:ea typeface="微软雅黑 Light" panose="020B0502040204020203" pitchFamily="34" charset="-122"/>
            </a:endParaRPr>
          </a:p>
        </p:txBody>
      </p:sp>
      <p:sp>
        <p:nvSpPr>
          <p:cNvPr id="3" name="内容占位符 2"/>
          <p:cNvSpPr>
            <a:spLocks noGrp="1"/>
          </p:cNvSpPr>
          <p:nvPr>
            <p:ph idx="1"/>
          </p:nvPr>
        </p:nvSpPr>
        <p:spPr>
          <a:xfrm>
            <a:off x="677334" y="2216121"/>
            <a:ext cx="8596668" cy="490144"/>
          </a:xfrm>
        </p:spPr>
        <p:txBody>
          <a:bodyPr/>
          <a:lstStyle/>
          <a:p>
            <a:r>
              <a:rPr lang="zh-CN" altLang="en-US" dirty="0" smtClean="0"/>
              <a:t>在日常生活中经常外出又担心自己财物安全问题的人（如学生）</a:t>
            </a:r>
            <a:endParaRPr lang="en-US" dirty="0"/>
          </a:p>
        </p:txBody>
      </p:sp>
      <p:sp>
        <p:nvSpPr>
          <p:cNvPr id="4" name="内容占位符 2"/>
          <p:cNvSpPr txBox="1"/>
          <p:nvPr/>
        </p:nvSpPr>
        <p:spPr>
          <a:xfrm>
            <a:off x="677334" y="3743954"/>
            <a:ext cx="8596668" cy="49014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zh-CN" altLang="en-US" dirty="0"/>
              <a:t>致力于</a:t>
            </a:r>
            <a:r>
              <a:rPr lang="zh-CN" altLang="en-US" dirty="0" smtClean="0"/>
              <a:t>使</a:t>
            </a:r>
            <a:r>
              <a:rPr lang="zh-CN" altLang="en-US" dirty="0"/>
              <a:t>外出</a:t>
            </a:r>
            <a:r>
              <a:rPr lang="zh-CN" altLang="en-US" dirty="0" smtClean="0"/>
              <a:t>的</a:t>
            </a:r>
            <a:r>
              <a:rPr lang="zh-CN" altLang="en-US" dirty="0"/>
              <a:t>人能第一时间得知潜在的受损失的风</a:t>
            </a:r>
            <a:r>
              <a:rPr lang="zh-CN" altLang="en-US" dirty="0" smtClean="0"/>
              <a:t>险。</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Light" panose="020B0502040204020203" pitchFamily="34" charset="-122"/>
                <a:ea typeface="微软雅黑 Light" panose="020B0502040204020203" pitchFamily="34" charset="-122"/>
              </a:rPr>
              <a:t>设备</a:t>
            </a:r>
            <a:endParaRPr lang="en-US" dirty="0">
              <a:latin typeface="微软雅黑 Light" panose="020B0502040204020203" pitchFamily="34" charset="-122"/>
              <a:ea typeface="微软雅黑 Light" panose="020B0502040204020203" pitchFamily="34" charset="-122"/>
            </a:endParaRPr>
          </a:p>
        </p:txBody>
      </p:sp>
      <p:pic>
        <p:nvPicPr>
          <p:cNvPr id="4" name="内容占位符 3"/>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677334" y="1545555"/>
            <a:ext cx="3847531" cy="2164236"/>
          </a:xfrm>
        </p:spPr>
      </p:pic>
      <p:sp>
        <p:nvSpPr>
          <p:cNvPr id="5" name="文本框 4"/>
          <p:cNvSpPr txBox="1"/>
          <p:nvPr/>
        </p:nvSpPr>
        <p:spPr>
          <a:xfrm>
            <a:off x="3785125" y="2517436"/>
            <a:ext cx="1818526" cy="369332"/>
          </a:xfrm>
          <a:prstGeom prst="rect">
            <a:avLst/>
          </a:prstGeom>
          <a:noFill/>
        </p:spPr>
        <p:txBody>
          <a:bodyPr wrap="square" rtlCol="0">
            <a:spAutoFit/>
          </a:bodyPr>
          <a:lstStyle/>
          <a:p>
            <a:r>
              <a:rPr lang="en-US" dirty="0">
                <a:solidFill>
                  <a:srgbClr val="FF0000"/>
                </a:solidFill>
              </a:rPr>
              <a:t>1</a:t>
            </a:r>
            <a:endParaRPr lang="en-US" dirty="0">
              <a:solidFill>
                <a:srgbClr val="FF0000"/>
              </a:solidFill>
            </a:endParaRPr>
          </a:p>
        </p:txBody>
      </p:sp>
      <p:sp>
        <p:nvSpPr>
          <p:cNvPr id="6" name="文本框 5"/>
          <p:cNvSpPr txBox="1"/>
          <p:nvPr/>
        </p:nvSpPr>
        <p:spPr>
          <a:xfrm>
            <a:off x="2681555" y="1545555"/>
            <a:ext cx="482885" cy="369332"/>
          </a:xfrm>
          <a:prstGeom prst="rect">
            <a:avLst/>
          </a:prstGeom>
          <a:noFill/>
        </p:spPr>
        <p:txBody>
          <a:bodyPr wrap="square" rtlCol="0">
            <a:spAutoFit/>
          </a:bodyPr>
          <a:lstStyle/>
          <a:p>
            <a:r>
              <a:rPr lang="en-US" dirty="0" smtClean="0">
                <a:solidFill>
                  <a:srgbClr val="FF0000"/>
                </a:solidFill>
              </a:rPr>
              <a:t>2</a:t>
            </a:r>
            <a:endParaRPr lang="en-US" dirty="0">
              <a:solidFill>
                <a:srgbClr val="FF0000"/>
              </a:solidFill>
            </a:endParaRPr>
          </a:p>
        </p:txBody>
      </p:sp>
      <p:sp>
        <p:nvSpPr>
          <p:cNvPr id="7" name="文本框 6"/>
          <p:cNvSpPr txBox="1"/>
          <p:nvPr/>
        </p:nvSpPr>
        <p:spPr>
          <a:xfrm>
            <a:off x="1520576" y="2039252"/>
            <a:ext cx="328773" cy="369332"/>
          </a:xfrm>
          <a:prstGeom prst="rect">
            <a:avLst/>
          </a:prstGeom>
          <a:noFill/>
        </p:spPr>
        <p:txBody>
          <a:bodyPr wrap="square" rtlCol="0">
            <a:spAutoFit/>
          </a:bodyPr>
          <a:lstStyle/>
          <a:p>
            <a:r>
              <a:rPr lang="en-US" dirty="0" smtClean="0">
                <a:solidFill>
                  <a:srgbClr val="FF0000"/>
                </a:solidFill>
              </a:rPr>
              <a:t>3</a:t>
            </a:r>
            <a:endParaRPr lang="en-US" dirty="0">
              <a:solidFill>
                <a:srgbClr val="FF0000"/>
              </a:solidFill>
            </a:endParaRPr>
          </a:p>
        </p:txBody>
      </p:sp>
      <p:sp>
        <p:nvSpPr>
          <p:cNvPr id="8" name="文本框 7"/>
          <p:cNvSpPr txBox="1"/>
          <p:nvPr/>
        </p:nvSpPr>
        <p:spPr>
          <a:xfrm>
            <a:off x="2601099" y="2260315"/>
            <a:ext cx="347584" cy="369332"/>
          </a:xfrm>
          <a:prstGeom prst="rect">
            <a:avLst/>
          </a:prstGeom>
          <a:noFill/>
        </p:spPr>
        <p:txBody>
          <a:bodyPr wrap="square" rtlCol="0">
            <a:spAutoFit/>
          </a:bodyPr>
          <a:lstStyle/>
          <a:p>
            <a:r>
              <a:rPr lang="en-US" dirty="0">
                <a:solidFill>
                  <a:srgbClr val="FF0000"/>
                </a:solidFill>
              </a:rPr>
              <a:t>4</a:t>
            </a:r>
            <a:endParaRPr lang="en-US" dirty="0">
              <a:solidFill>
                <a:srgbClr val="FF0000"/>
              </a:solidFill>
            </a:endParaRPr>
          </a:p>
        </p:txBody>
      </p:sp>
      <p:sp>
        <p:nvSpPr>
          <p:cNvPr id="9" name="文本框 8"/>
          <p:cNvSpPr txBox="1"/>
          <p:nvPr/>
        </p:nvSpPr>
        <p:spPr>
          <a:xfrm>
            <a:off x="2856216" y="2732926"/>
            <a:ext cx="308224" cy="369332"/>
          </a:xfrm>
          <a:prstGeom prst="rect">
            <a:avLst/>
          </a:prstGeom>
          <a:noFill/>
        </p:spPr>
        <p:txBody>
          <a:bodyPr wrap="square" rtlCol="0">
            <a:spAutoFit/>
          </a:bodyPr>
          <a:lstStyle/>
          <a:p>
            <a:r>
              <a:rPr lang="en-US" dirty="0" smtClean="0">
                <a:solidFill>
                  <a:srgbClr val="FF0000"/>
                </a:solidFill>
              </a:rPr>
              <a:t>5</a:t>
            </a:r>
            <a:endParaRPr lang="en-US" dirty="0">
              <a:solidFill>
                <a:srgbClr val="FF0000"/>
              </a:solidFill>
            </a:endParaRPr>
          </a:p>
        </p:txBody>
      </p:sp>
      <p:sp>
        <p:nvSpPr>
          <p:cNvPr id="10" name="文本框 9"/>
          <p:cNvSpPr txBox="1"/>
          <p:nvPr/>
        </p:nvSpPr>
        <p:spPr>
          <a:xfrm>
            <a:off x="1535608" y="2906914"/>
            <a:ext cx="359595" cy="370140"/>
          </a:xfrm>
          <a:prstGeom prst="rect">
            <a:avLst/>
          </a:prstGeom>
          <a:noFill/>
        </p:spPr>
        <p:txBody>
          <a:bodyPr wrap="square" rtlCol="0">
            <a:spAutoFit/>
          </a:bodyPr>
          <a:lstStyle/>
          <a:p>
            <a:r>
              <a:rPr lang="en-US" dirty="0" smtClean="0">
                <a:solidFill>
                  <a:srgbClr val="FF0000"/>
                </a:solidFill>
              </a:rPr>
              <a:t>6</a:t>
            </a:r>
            <a:endParaRPr lang="en-US" dirty="0">
              <a:solidFill>
                <a:srgbClr val="FF0000"/>
              </a:solidFill>
            </a:endParaRPr>
          </a:p>
        </p:txBody>
      </p:sp>
      <p:sp>
        <p:nvSpPr>
          <p:cNvPr id="12" name="内容占位符 2"/>
          <p:cNvSpPr txBox="1"/>
          <p:nvPr/>
        </p:nvSpPr>
        <p:spPr>
          <a:xfrm>
            <a:off x="677334" y="3963049"/>
            <a:ext cx="8596668" cy="49014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smtClean="0"/>
              <a:t>1-</a:t>
            </a:r>
            <a:r>
              <a:rPr lang="zh-CN" altLang="en-US" dirty="0" smtClean="0">
                <a:latin typeface="微软雅黑 Light" panose="020B0502040204020203" pitchFamily="34" charset="-122"/>
                <a:ea typeface="微软雅黑 Light" panose="020B0502040204020203" pitchFamily="34" charset="-122"/>
              </a:rPr>
              <a:t>光敏电阻</a:t>
            </a:r>
            <a:r>
              <a:rPr lang="zh-CN" altLang="en-US" dirty="0" smtClean="0"/>
              <a:t> </a:t>
            </a:r>
            <a:r>
              <a:rPr lang="en-US" altLang="zh-CN" dirty="0" smtClean="0">
                <a:latin typeface="微软雅黑 Light" panose="020B0502040204020203" pitchFamily="34" charset="-122"/>
                <a:ea typeface="微软雅黑 Light" panose="020B0502040204020203" pitchFamily="34" charset="-122"/>
              </a:rPr>
              <a:t>Ambient Light Sensor</a:t>
            </a:r>
            <a:r>
              <a:rPr lang="en-US" altLang="zh-CN" dirty="0" smtClean="0"/>
              <a:t>*1</a:t>
            </a:r>
            <a:endParaRPr lang="en-US" dirty="0"/>
          </a:p>
        </p:txBody>
      </p:sp>
      <p:sp>
        <p:nvSpPr>
          <p:cNvPr id="13" name="内容占位符 2"/>
          <p:cNvSpPr txBox="1"/>
          <p:nvPr/>
        </p:nvSpPr>
        <p:spPr>
          <a:xfrm>
            <a:off x="677334" y="4400674"/>
            <a:ext cx="8596668" cy="49014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smtClean="0"/>
              <a:t>2-</a:t>
            </a:r>
            <a:r>
              <a:rPr lang="en-US" altLang="zh-CN" dirty="0" smtClean="0">
                <a:latin typeface="微软雅黑 Light" panose="020B0502040204020203" pitchFamily="34" charset="-122"/>
                <a:ea typeface="微软雅黑 Light" panose="020B0502040204020203" pitchFamily="34" charset="-122"/>
              </a:rPr>
              <a:t>Proto Shield </a:t>
            </a:r>
            <a:r>
              <a:rPr lang="zh-CN" altLang="en-US" dirty="0" smtClean="0">
                <a:latin typeface="微软雅黑 Light" panose="020B0502040204020203" pitchFamily="34" charset="-122"/>
                <a:ea typeface="微软雅黑 Light" panose="020B0502040204020203" pitchFamily="34" charset="-122"/>
              </a:rPr>
              <a:t>原型开发板</a:t>
            </a:r>
            <a:r>
              <a:rPr lang="zh-CN" altLang="en-US" dirty="0" smtClean="0"/>
              <a:t> </a:t>
            </a:r>
            <a:r>
              <a:rPr lang="en-US" altLang="zh-CN" dirty="0" smtClean="0"/>
              <a:t>*1</a:t>
            </a:r>
            <a:endParaRPr lang="en-US" dirty="0"/>
          </a:p>
        </p:txBody>
      </p:sp>
      <p:sp>
        <p:nvSpPr>
          <p:cNvPr id="14" name="内容占位符 2"/>
          <p:cNvSpPr txBox="1"/>
          <p:nvPr/>
        </p:nvSpPr>
        <p:spPr>
          <a:xfrm>
            <a:off x="677334" y="4838299"/>
            <a:ext cx="8596668" cy="49014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altLang="zh-CN" dirty="0" smtClean="0"/>
              <a:t>3</a:t>
            </a:r>
            <a:r>
              <a:rPr lang="en-US" dirty="0" smtClean="0"/>
              <a:t>-</a:t>
            </a:r>
            <a:r>
              <a:rPr lang="en-US" altLang="zh-CN" dirty="0" smtClean="0">
                <a:latin typeface="微软雅黑 Light" panose="020B0502040204020203" pitchFamily="34" charset="-122"/>
                <a:ea typeface="微软雅黑 Light" panose="020B0502040204020203" pitchFamily="34" charset="-122"/>
              </a:rPr>
              <a:t>DFRduino Uno R3</a:t>
            </a:r>
            <a:r>
              <a:rPr lang="zh-CN" altLang="en-US" dirty="0" smtClean="0">
                <a:latin typeface="微软雅黑 Light" panose="020B0502040204020203" pitchFamily="34" charset="-122"/>
                <a:ea typeface="微软雅黑 Light" panose="020B0502040204020203" pitchFamily="34" charset="-122"/>
              </a:rPr>
              <a:t> </a:t>
            </a:r>
            <a:r>
              <a:rPr lang="en-US" altLang="zh-CN" dirty="0" smtClean="0"/>
              <a:t>*1</a:t>
            </a:r>
            <a:endParaRPr lang="en-US" dirty="0"/>
          </a:p>
        </p:txBody>
      </p:sp>
      <p:sp>
        <p:nvSpPr>
          <p:cNvPr id="15" name="内容占位符 2"/>
          <p:cNvSpPr txBox="1"/>
          <p:nvPr/>
        </p:nvSpPr>
        <p:spPr>
          <a:xfrm>
            <a:off x="677334" y="5268760"/>
            <a:ext cx="8596668" cy="49014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smtClean="0"/>
              <a:t>4-</a:t>
            </a:r>
            <a:r>
              <a:rPr lang="zh-CN" altLang="en-US" dirty="0">
                <a:latin typeface="微软雅黑 Light" panose="020B0502040204020203" pitchFamily="34" charset="-122"/>
                <a:ea typeface="微软雅黑 Light" panose="020B0502040204020203" pitchFamily="34" charset="-122"/>
              </a:rPr>
              <a:t>按键开</a:t>
            </a:r>
            <a:r>
              <a:rPr lang="zh-CN" altLang="en-US" dirty="0" smtClean="0">
                <a:latin typeface="微软雅黑 Light" panose="020B0502040204020203" pitchFamily="34" charset="-122"/>
                <a:ea typeface="微软雅黑 Light" panose="020B0502040204020203" pitchFamily="34" charset="-122"/>
              </a:rPr>
              <a:t>关 </a:t>
            </a:r>
            <a:r>
              <a:rPr lang="en-US" altLang="zh-CN" dirty="0" smtClean="0">
                <a:latin typeface="微软雅黑 Light" panose="020B0502040204020203" pitchFamily="34" charset="-122"/>
                <a:ea typeface="微软雅黑 Light" panose="020B0502040204020203" pitchFamily="34" charset="-122"/>
              </a:rPr>
              <a:t>Pushbutton Switcher</a:t>
            </a:r>
            <a:r>
              <a:rPr lang="en-US" altLang="zh-CN" dirty="0" smtClean="0"/>
              <a:t>*1</a:t>
            </a:r>
            <a:endParaRPr lang="en-US" dirty="0"/>
          </a:p>
        </p:txBody>
      </p:sp>
      <p:sp>
        <p:nvSpPr>
          <p:cNvPr id="16" name="内容占位符 2"/>
          <p:cNvSpPr txBox="1"/>
          <p:nvPr/>
        </p:nvSpPr>
        <p:spPr>
          <a:xfrm>
            <a:off x="5423995" y="3963049"/>
            <a:ext cx="5737991" cy="49014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smtClean="0"/>
              <a:t>5-</a:t>
            </a:r>
            <a:r>
              <a:rPr lang="zh-CN" altLang="en-US" dirty="0" smtClean="0">
                <a:latin typeface="微软雅黑 Light" panose="020B0502040204020203" pitchFamily="34" charset="-122"/>
                <a:ea typeface="微软雅黑 Light" panose="020B0502040204020203" pitchFamily="34" charset="-122"/>
              </a:rPr>
              <a:t>电阻 </a:t>
            </a:r>
            <a:r>
              <a:rPr lang="en-US" altLang="zh-CN" dirty="0" smtClean="0">
                <a:latin typeface="微软雅黑 Light" panose="020B0502040204020203" pitchFamily="34" charset="-122"/>
                <a:ea typeface="微软雅黑 Light" panose="020B0502040204020203" pitchFamily="34" charset="-122"/>
              </a:rPr>
              <a:t>10K Resistor </a:t>
            </a:r>
            <a:r>
              <a:rPr lang="en-US" altLang="zh-CN" dirty="0" smtClean="0"/>
              <a:t>*2</a:t>
            </a:r>
            <a:endParaRPr lang="en-US" dirty="0"/>
          </a:p>
        </p:txBody>
      </p:sp>
      <p:sp>
        <p:nvSpPr>
          <p:cNvPr id="17" name="内容占位符 2"/>
          <p:cNvSpPr txBox="1"/>
          <p:nvPr/>
        </p:nvSpPr>
        <p:spPr>
          <a:xfrm>
            <a:off x="5423995" y="4370832"/>
            <a:ext cx="4817711" cy="49014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smtClean="0"/>
              <a:t>6-</a:t>
            </a:r>
            <a:r>
              <a:rPr lang="zh-CN" altLang="en-US" dirty="0" smtClean="0"/>
              <a:t>面包线 </a:t>
            </a:r>
            <a:r>
              <a:rPr lang="en-US" altLang="zh-CN" dirty="0" smtClean="0">
                <a:latin typeface="微软雅黑 Light" panose="020B0502040204020203" pitchFamily="34" charset="-122"/>
                <a:ea typeface="微软雅黑 Light" panose="020B0502040204020203" pitchFamily="34" charset="-122"/>
              </a:rPr>
              <a:t>Jumper Cables M/M </a:t>
            </a:r>
            <a:r>
              <a:rPr lang="en-US" altLang="zh-CN" dirty="0" smtClean="0"/>
              <a:t>*5</a:t>
            </a:r>
            <a:endParaRPr lang="en-US" dirty="0"/>
          </a:p>
        </p:txBody>
      </p:sp>
      <p:pic>
        <p:nvPicPr>
          <p:cNvPr id="18" name="图片 1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8611" y="1350918"/>
            <a:ext cx="2607511" cy="2333036"/>
          </a:xfrm>
          <a:prstGeom prst="rect">
            <a:avLst/>
          </a:prstGeom>
        </p:spPr>
      </p:pic>
      <p:sp>
        <p:nvSpPr>
          <p:cNvPr id="19" name="内容占位符 2"/>
          <p:cNvSpPr txBox="1"/>
          <p:nvPr/>
        </p:nvSpPr>
        <p:spPr>
          <a:xfrm>
            <a:off x="5423995" y="4760235"/>
            <a:ext cx="4817711" cy="49014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smtClean="0"/>
              <a:t>3D printed case</a:t>
            </a:r>
            <a:endParaRPr lang="en-US" dirty="0"/>
          </a:p>
        </p:txBody>
      </p:sp>
      <p:sp>
        <p:nvSpPr>
          <p:cNvPr id="20" name="文本框 19"/>
          <p:cNvSpPr txBox="1"/>
          <p:nvPr/>
        </p:nvSpPr>
        <p:spPr>
          <a:xfrm>
            <a:off x="677334" y="5952180"/>
            <a:ext cx="6493267" cy="369332"/>
          </a:xfrm>
          <a:prstGeom prst="rect">
            <a:avLst/>
          </a:prstGeom>
          <a:noFill/>
        </p:spPr>
        <p:txBody>
          <a:bodyPr wrap="square" rtlCol="0">
            <a:spAutoFit/>
          </a:bodyPr>
          <a:lstStyle/>
          <a:p>
            <a:r>
              <a:rPr lang="en-US" dirty="0" smtClean="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若要使用本设备，需提供产品所需电力以及恒定的外部光源</a:t>
            </a:r>
            <a:endParaRPr lang="en-US"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fade">
                                      <p:cBhvr>
                                        <p:cTn id="50" dur="500"/>
                                        <p:tgtEl>
                                          <p:spTgt spid="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fade">
                                      <p:cBhvr>
                                        <p:cTn id="53" dur="500"/>
                                        <p:tgtEl>
                                          <p:spTgt spid="16"/>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fade">
                                      <p:cBhvr>
                                        <p:cTn id="58" dur="500"/>
                                        <p:tgtEl>
                                          <p:spTgt spid="1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
                                        </p:tgtEl>
                                        <p:attrNameLst>
                                          <p:attrName>style.visibility</p:attrName>
                                        </p:attrNameLst>
                                      </p:cBhvr>
                                      <p:to>
                                        <p:strVal val="visible"/>
                                      </p:to>
                                    </p:set>
                                    <p:animEffect transition="in" filter="fade">
                                      <p:cBhvr>
                                        <p:cTn id="61" dur="500"/>
                                        <p:tgtEl>
                                          <p:spTgt spid="10"/>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fade">
                                      <p:cBhvr>
                                        <p:cTn id="66" dur="500"/>
                                        <p:tgtEl>
                                          <p:spTgt spid="2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fade">
                                      <p:cBhvr>
                                        <p:cTn id="71" dur="500"/>
                                        <p:tgtEl>
                                          <p:spTgt spid="19"/>
                                        </p:tgtEl>
                                      </p:cBhvr>
                                    </p:animEffect>
                                  </p:childTnLst>
                                </p:cTn>
                              </p:par>
                              <p:par>
                                <p:cTn id="72" presetID="10" presetClass="entr" presetSubtype="0" fill="hold" nodeType="withEffect">
                                  <p:stCondLst>
                                    <p:cond delay="0"/>
                                  </p:stCondLst>
                                  <p:childTnLst>
                                    <p:set>
                                      <p:cBhvr>
                                        <p:cTn id="73" dur="1" fill="hold">
                                          <p:stCondLst>
                                            <p:cond delay="0"/>
                                          </p:stCondLst>
                                        </p:cTn>
                                        <p:tgtEl>
                                          <p:spTgt spid="18"/>
                                        </p:tgtEl>
                                        <p:attrNameLst>
                                          <p:attrName>style.visibility</p:attrName>
                                        </p:attrNameLst>
                                      </p:cBhvr>
                                      <p:to>
                                        <p:strVal val="visible"/>
                                      </p:to>
                                    </p:set>
                                    <p:animEffect transition="in" filter="fade">
                                      <p:cBhvr>
                                        <p:cTn id="7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P spid="7" grpId="0"/>
      <p:bldP spid="8" grpId="0"/>
      <p:bldP spid="9" grpId="0"/>
      <p:bldP spid="10" grpId="0"/>
      <p:bldP spid="12" grpId="0"/>
      <p:bldP spid="13" grpId="0"/>
      <p:bldP spid="14" grpId="0"/>
      <p:bldP spid="15" grpId="0"/>
      <p:bldP spid="16" grpId="0"/>
      <p:bldP spid="17" grpId="0"/>
      <p:bldP spid="19" grpId="0"/>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Light" panose="020B0502040204020203" pitchFamily="34" charset="-122"/>
                <a:ea typeface="微软雅黑 Light" panose="020B0502040204020203" pitchFamily="34" charset="-122"/>
              </a:rPr>
              <a:t>工作原理</a:t>
            </a:r>
            <a:endParaRPr lang="en-US" dirty="0">
              <a:latin typeface="微软雅黑 Light" panose="020B0502040204020203" pitchFamily="34" charset="-122"/>
              <a:ea typeface="微软雅黑 Light" panose="020B0502040204020203" pitchFamily="34" charset="-122"/>
            </a:endParaRPr>
          </a:p>
        </p:txBody>
      </p:sp>
      <p:sp>
        <p:nvSpPr>
          <p:cNvPr id="3" name="内容占位符 2"/>
          <p:cNvSpPr>
            <a:spLocks noGrp="1"/>
          </p:cNvSpPr>
          <p:nvPr>
            <p:ph idx="1"/>
          </p:nvPr>
        </p:nvSpPr>
        <p:spPr/>
        <p:txBody>
          <a:bodyPr/>
          <a:lstStyle/>
          <a:p>
            <a:r>
              <a:rPr lang="zh-CN" altLang="en-US" dirty="0" smtClean="0"/>
              <a:t>在进出门的过程中，人会一定程度阻挡布置的恒定光源，致使光敏电阻的阻值改变，这种变化会被记录。</a:t>
            </a:r>
            <a:endParaRPr lang="en-US" altLang="zh-CN" dirty="0" smtClean="0"/>
          </a:p>
          <a:p>
            <a:endParaRPr lang="en-US" altLang="zh-CN" dirty="0" smtClean="0"/>
          </a:p>
          <a:p>
            <a:pPr marL="0" indent="0">
              <a:buNone/>
            </a:pPr>
            <a:r>
              <a:rPr lang="en-US" altLang="zh-CN" dirty="0" smtClean="0"/>
              <a:t>     </a:t>
            </a:r>
            <a:r>
              <a:rPr lang="zh-CN" altLang="en-US" dirty="0" smtClean="0"/>
              <a:t>同时用户可以快速导入并设定日常外出时段，设定了自动识别数据整理的方案。</a:t>
            </a:r>
            <a:endParaRPr lang="zh-CN" altLang="en-US" dirty="0" smtClean="0"/>
          </a:p>
          <a:p>
            <a:pPr marL="0" indent="0">
              <a:buNone/>
            </a:pPr>
            <a:r>
              <a:rPr lang="zh-CN" altLang="en-US" dirty="0" smtClean="0"/>
              <a:t>     在多次记录后产品推测得出用户外出的</a:t>
            </a:r>
            <a:r>
              <a:rPr lang="zh-CN" altLang="en-US" dirty="0" smtClean="0"/>
              <a:t>相应时段。在这些时段中的被检测到的出入行为将被视为非正规闯入，同时以短信的形式告知用户。</a:t>
            </a:r>
            <a:endParaRPr lang="en-US" altLang="zh-CN" dirty="0" smtClean="0"/>
          </a:p>
          <a:p>
            <a:pPr marL="0" indent="0">
              <a:buNone/>
            </a:pPr>
            <a:r>
              <a:rPr lang="en-US" altLang="zh-CN" dirty="0" smtClean="0"/>
              <a:t>     </a:t>
            </a:r>
            <a:endParaRPr lang="en-US" altLang="zh-CN" dirty="0" smtClean="0"/>
          </a:p>
          <a:p>
            <a:pPr marL="0" indent="0">
              <a:buNone/>
            </a:pPr>
            <a:r>
              <a:rPr lang="en-US" dirty="0" smtClean="0"/>
              <a:t>      *</a:t>
            </a:r>
            <a:r>
              <a:rPr lang="zh-CN" altLang="en-US" dirty="0"/>
              <a:t>若有误触</a:t>
            </a:r>
            <a:r>
              <a:rPr lang="en-US" dirty="0"/>
              <a:t>/</a:t>
            </a:r>
            <a:r>
              <a:rPr lang="zh-CN" altLang="en-US" dirty="0"/>
              <a:t>其他非正常运作现象，可使用实体按钮</a:t>
            </a:r>
            <a:r>
              <a:rPr lang="en-US" dirty="0"/>
              <a:t>reset.</a:t>
            </a:r>
            <a:endParaRPr lang="en-US" dirty="0"/>
          </a:p>
          <a:p>
            <a:pPr marL="0" indent="0">
              <a:buNone/>
            </a:pPr>
            <a:endParaRPr lang="en-US" altLang="zh-CN" dirty="0" smtClean="0"/>
          </a:p>
          <a:p>
            <a:pPr marL="0" indent="0">
              <a:buNone/>
            </a:pPr>
            <a:r>
              <a:rPr lang="en-US" altLang="zh-CN" dirty="0" smtClean="0"/>
              <a:t>	</a:t>
            </a:r>
            <a:endParaRPr lang="zh-CN" altLang="en-US"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Light" panose="020B0502040204020203" pitchFamily="34" charset="-122"/>
                <a:ea typeface="微软雅黑 Light" panose="020B0502040204020203" pitchFamily="34" charset="-122"/>
              </a:rPr>
              <a:t>技术相关</a:t>
            </a:r>
            <a:endParaRPr lang="en-US" dirty="0">
              <a:latin typeface="微软雅黑 Light" panose="020B0502040204020203" pitchFamily="34" charset="-122"/>
              <a:ea typeface="微软雅黑 Light" panose="020B0502040204020203" pitchFamily="34" charset="-122"/>
            </a:endParaRPr>
          </a:p>
        </p:txBody>
      </p:sp>
      <p:sp>
        <p:nvSpPr>
          <p:cNvPr id="3" name="内容占位符 2"/>
          <p:cNvSpPr>
            <a:spLocks noGrp="1"/>
          </p:cNvSpPr>
          <p:nvPr>
            <p:ph idx="1"/>
          </p:nvPr>
        </p:nvSpPr>
        <p:spPr/>
        <p:txBody>
          <a:bodyPr/>
          <a:lstStyle/>
          <a:p>
            <a:r>
              <a:rPr lang="en-US" altLang="zh-CN" dirty="0" smtClean="0"/>
              <a:t>Arduino - </a:t>
            </a:r>
            <a:r>
              <a:rPr lang="zh-CN" altLang="en-US" dirty="0" smtClean="0">
                <a:latin typeface="微软雅黑 Light" panose="020B0502040204020203" pitchFamily="34" charset="-122"/>
                <a:ea typeface="微软雅黑 Light" panose="020B0502040204020203" pitchFamily="34" charset="-122"/>
              </a:rPr>
              <a:t>基本检测</a:t>
            </a:r>
            <a:endParaRPr lang="en-US" altLang="zh-CN" dirty="0" smtClean="0">
              <a:latin typeface="微软雅黑 Light" panose="020B0502040204020203" pitchFamily="34" charset="-122"/>
              <a:ea typeface="微软雅黑 Light" panose="020B0502040204020203" pitchFamily="34" charset="-122"/>
            </a:endParaRPr>
          </a:p>
          <a:p>
            <a:r>
              <a:rPr lang="en-US" altLang="zh-CN" dirty="0" smtClean="0">
                <a:ea typeface="微软雅黑 Light" panose="020B0502040204020203" pitchFamily="34" charset="-122"/>
              </a:rPr>
              <a:t>Python</a:t>
            </a:r>
            <a:r>
              <a:rPr lang="zh-CN" altLang="en-US" dirty="0" smtClean="0">
                <a:ea typeface="微软雅黑 Light" panose="020B0502040204020203" pitchFamily="34" charset="-122"/>
              </a:rPr>
              <a:t>算法</a:t>
            </a:r>
            <a:r>
              <a:rPr lang="en-US" altLang="zh-CN" dirty="0" smtClean="0">
                <a:ea typeface="微软雅黑 Light" panose="020B0502040204020203" pitchFamily="34" charset="-122"/>
              </a:rPr>
              <a:t> – </a:t>
            </a:r>
            <a:r>
              <a:rPr lang="zh-CN" altLang="en-US" dirty="0" smtClean="0">
                <a:ea typeface="微软雅黑 Light" panose="020B0502040204020203" pitchFamily="34" charset="-122"/>
              </a:rPr>
              <a:t>日常出入数据处理，时间段的推测</a:t>
            </a:r>
            <a:endParaRPr lang="zh-CN" altLang="en-US" dirty="0" smtClean="0">
              <a:ea typeface="微软雅黑 Light" panose="020B0502040204020203" pitchFamily="34" charset="-122"/>
            </a:endParaRPr>
          </a:p>
          <a:p>
            <a:r>
              <a:rPr lang="en-US" altLang="zh-CN" dirty="0" smtClean="0">
                <a:ea typeface="微软雅黑 Light" panose="020B0502040204020203" pitchFamily="34" charset="-122"/>
              </a:rPr>
              <a:t>Python</a:t>
            </a:r>
            <a:r>
              <a:rPr lang="zh-CN" altLang="en-US" dirty="0" smtClean="0">
                <a:ea typeface="微软雅黑 Light" panose="020B0502040204020203" pitchFamily="34" charset="-122"/>
              </a:rPr>
              <a:t>数据处理 </a:t>
            </a:r>
            <a:r>
              <a:rPr lang="en-US" altLang="zh-CN" dirty="0" smtClean="0">
                <a:ea typeface="微软雅黑 Light" panose="020B0502040204020203" pitchFamily="34" charset="-122"/>
              </a:rPr>
              <a:t>- </a:t>
            </a:r>
            <a:r>
              <a:rPr lang="zh-CN" altLang="en-US" dirty="0" smtClean="0">
                <a:ea typeface="微软雅黑 Light" panose="020B0502040204020203" pitchFamily="34" charset="-122"/>
              </a:rPr>
              <a:t>用于快速录入用户生活作息</a:t>
            </a:r>
            <a:endParaRPr lang="zh-CN" altLang="en-US" dirty="0" smtClean="0">
              <a:ea typeface="微软雅黑 Light" panose="020B0502040204020203" pitchFamily="34" charset="-122"/>
            </a:endParaRPr>
          </a:p>
          <a:p>
            <a:r>
              <a:rPr lang="en-US" altLang="zh-CN" dirty="0" smtClean="0">
                <a:ea typeface="微软雅黑 Light" panose="020B0502040204020203" pitchFamily="34" charset="-122"/>
              </a:rPr>
              <a:t>Python</a:t>
            </a:r>
            <a:r>
              <a:rPr lang="zh-CN" altLang="en-US" dirty="0" smtClean="0">
                <a:ea typeface="微软雅黑 Light" panose="020B0502040204020203" pitchFamily="34" charset="-122"/>
              </a:rPr>
              <a:t>串口通信 </a:t>
            </a:r>
            <a:r>
              <a:rPr lang="en-US" altLang="zh-CN" dirty="0" smtClean="0">
                <a:ea typeface="微软雅黑 Light" panose="020B0502040204020203" pitchFamily="34" charset="-122"/>
              </a:rPr>
              <a:t>- </a:t>
            </a:r>
            <a:r>
              <a:rPr lang="zh-CN" altLang="en-US" dirty="0" smtClean="0">
                <a:ea typeface="微软雅黑 Light" panose="020B0502040204020203" pitchFamily="34" charset="-122"/>
              </a:rPr>
              <a:t>用于</a:t>
            </a:r>
            <a:r>
              <a:rPr lang="en-US" altLang="zh-CN" dirty="0" smtClean="0">
                <a:ea typeface="微软雅黑 Light" panose="020B0502040204020203" pitchFamily="34" charset="-122"/>
              </a:rPr>
              <a:t>arduino</a:t>
            </a:r>
            <a:r>
              <a:rPr lang="zh-CN" altLang="en-US" dirty="0" smtClean="0">
                <a:ea typeface="微软雅黑 Light" panose="020B0502040204020203" pitchFamily="34" charset="-122"/>
              </a:rPr>
              <a:t>和用户手机端之间的信息传输</a:t>
            </a:r>
            <a:endParaRPr lang="en-US" altLang="zh-CN" dirty="0" smtClean="0">
              <a:ea typeface="微软雅黑 Light" panose="020B0502040204020203" pitchFamily="34" charset="-122"/>
            </a:endParaRPr>
          </a:p>
          <a:p>
            <a:r>
              <a:rPr lang="en-US" altLang="zh-CN" dirty="0" smtClean="0"/>
              <a:t>Solidworks - </a:t>
            </a:r>
            <a:r>
              <a:rPr lang="zh-CN" altLang="en-US" dirty="0" smtClean="0"/>
              <a:t>三维</a:t>
            </a:r>
            <a:r>
              <a:rPr lang="zh-CN" altLang="en-US" dirty="0" smtClean="0">
                <a:latin typeface="微软雅黑 Light" panose="020B0502040204020203" pitchFamily="34" charset="-122"/>
                <a:ea typeface="微软雅黑 Light" panose="020B0502040204020203" pitchFamily="34" charset="-122"/>
              </a:rPr>
              <a:t>建模，设计</a:t>
            </a:r>
            <a:endParaRPr lang="zh-CN" altLang="en-US" dirty="0" smtClean="0">
              <a:latin typeface="微软雅黑 Light" panose="020B0502040204020203" pitchFamily="34" charset="-122"/>
              <a:ea typeface="微软雅黑 Light" panose="020B0502040204020203" pitchFamily="34" charset="-122"/>
            </a:endParaRPr>
          </a:p>
          <a:p>
            <a:r>
              <a:rPr lang="en-US" altLang="zh-CN" dirty="0" smtClean="0">
                <a:sym typeface="+mn-ea"/>
              </a:rPr>
              <a:t>Fusion360 - </a:t>
            </a:r>
            <a:r>
              <a:rPr lang="zh-CN" altLang="en-US" dirty="0" smtClean="0">
                <a:sym typeface="+mn-ea"/>
              </a:rPr>
              <a:t>受力分析，仿真</a:t>
            </a:r>
            <a:endParaRPr lang="zh-CN" altLang="en-US" dirty="0" smtClean="0">
              <a:sym typeface="+mn-ea"/>
            </a:endParaRPr>
          </a:p>
          <a:p>
            <a:endParaRPr lang="zh-CN" altLang="en-US" dirty="0" smtClean="0">
              <a:sym typeface="+mn-ea"/>
            </a:endParaRPr>
          </a:p>
          <a:p>
            <a:endParaRPr lang="zh-CN" altLang="en-US" dirty="0" smtClean="0">
              <a:sym typeface="+mn-ea"/>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微软雅黑 Light" panose="020B0502040204020203" pitchFamily="34" charset="-122"/>
                <a:ea typeface="微软雅黑 Light" panose="020B0502040204020203" pitchFamily="34" charset="-122"/>
              </a:rPr>
              <a:t>缺陷</a:t>
            </a:r>
            <a:endParaRPr lang="en-US" dirty="0">
              <a:latin typeface="微软雅黑 Light" panose="020B0502040204020203" pitchFamily="34" charset="-122"/>
              <a:ea typeface="微软雅黑 Light" panose="020B0502040204020203" pitchFamily="34" charset="-122"/>
            </a:endParaRPr>
          </a:p>
        </p:txBody>
      </p:sp>
      <p:sp>
        <p:nvSpPr>
          <p:cNvPr id="3" name="内容占位符 2"/>
          <p:cNvSpPr>
            <a:spLocks noGrp="1"/>
          </p:cNvSpPr>
          <p:nvPr>
            <p:ph idx="1"/>
          </p:nvPr>
        </p:nvSpPr>
        <p:spPr/>
        <p:txBody>
          <a:bodyPr/>
          <a:lstStyle/>
          <a:p>
            <a:r>
              <a:rPr lang="zh-CN" altLang="en-US" dirty="0" smtClean="0"/>
              <a:t>仅提供了一种通知方式</a:t>
            </a:r>
            <a:r>
              <a:rPr lang="en-US" altLang="zh-CN" dirty="0" smtClean="0"/>
              <a:t>*</a:t>
            </a:r>
            <a:endParaRPr lang="en-US" altLang="zh-CN" dirty="0" smtClean="0"/>
          </a:p>
          <a:p>
            <a:r>
              <a:rPr lang="zh-CN" altLang="en-US" dirty="0"/>
              <a:t>存</a:t>
            </a:r>
            <a:r>
              <a:rPr lang="zh-CN" altLang="en-US" dirty="0" smtClean="0"/>
              <a:t>在些许误判现象，但设置了</a:t>
            </a:r>
            <a:r>
              <a:rPr lang="zh-CN" altLang="en-US" dirty="0" smtClean="0"/>
              <a:t>复位装置，可以进行及时的调整。</a:t>
            </a:r>
            <a:endParaRPr lang="en-US" altLang="zh-CN" dirty="0" smtClean="0"/>
          </a:p>
          <a:p>
            <a:r>
              <a:rPr lang="zh-CN" altLang="en-US" dirty="0" smtClean="0"/>
              <a:t>外置光源的能耗</a:t>
            </a:r>
            <a:r>
              <a:rPr lang="zh-CN" altLang="en-US" dirty="0" smtClean="0"/>
              <a:t>**</a:t>
            </a:r>
            <a:endParaRPr lang="en-US" altLang="zh-CN" dirty="0" smtClean="0"/>
          </a:p>
          <a:p>
            <a:endParaRPr lang="en-US" dirty="0"/>
          </a:p>
          <a:p>
            <a:pPr marL="0" indent="0">
              <a:buNone/>
            </a:pPr>
            <a:r>
              <a:rPr lang="en-US" dirty="0"/>
              <a:t>	</a:t>
            </a:r>
            <a:endParaRPr lang="en-US" dirty="0"/>
          </a:p>
        </p:txBody>
      </p:sp>
      <p:sp>
        <p:nvSpPr>
          <p:cNvPr id="7" name="文本框 6"/>
          <p:cNvSpPr txBox="1"/>
          <p:nvPr/>
        </p:nvSpPr>
        <p:spPr>
          <a:xfrm>
            <a:off x="1092036" y="3640634"/>
            <a:ext cx="7767263" cy="1198880"/>
          </a:xfrm>
          <a:prstGeom prst="rect">
            <a:avLst/>
          </a:prstGeom>
          <a:noFill/>
        </p:spPr>
        <p:txBody>
          <a:bodyPr wrap="square" rtlCol="0">
            <a:spAutoFit/>
          </a:bodyPr>
          <a:lstStyle/>
          <a:p>
            <a:r>
              <a:rPr lang="zh-CN" altLang="en-US" dirty="0" smtClean="0"/>
              <a:t>     *因</a:t>
            </a:r>
            <a:r>
              <a:rPr lang="zh-CN" altLang="en-US" dirty="0"/>
              <a:t>技术原因，原本还可发送微信信息，但我们的实</a:t>
            </a:r>
            <a:r>
              <a:rPr lang="zh-CN" altLang="en-US" dirty="0" smtClean="0"/>
              <a:t>现方案会</a:t>
            </a:r>
            <a:r>
              <a:rPr lang="zh-CN" altLang="en-US" dirty="0"/>
              <a:t>碍于用户体</a:t>
            </a:r>
            <a:r>
              <a:rPr lang="zh-CN" altLang="en-US" dirty="0" smtClean="0"/>
              <a:t>验</a:t>
            </a:r>
            <a:r>
              <a:rPr lang="en-US" altLang="zh-CN" dirty="0"/>
              <a:t>;</a:t>
            </a:r>
            <a:r>
              <a:rPr lang="zh-CN" altLang="en-US" dirty="0" smtClean="0"/>
              <a:t>因</a:t>
            </a:r>
            <a:r>
              <a:rPr lang="zh-CN" altLang="en-US" dirty="0"/>
              <a:t>测试人员的疏忽</a:t>
            </a:r>
            <a:r>
              <a:rPr lang="zh-CN" altLang="en-US" dirty="0"/>
              <a:t>原本同样支持</a:t>
            </a:r>
            <a:r>
              <a:rPr lang="en-US" dirty="0"/>
              <a:t>e-mail</a:t>
            </a:r>
            <a:r>
              <a:rPr lang="zh-CN" altLang="en-US" dirty="0"/>
              <a:t>通知，然而在码完代码后过于心急（业</a:t>
            </a:r>
            <a:r>
              <a:rPr lang="zh-CN" altLang="en-US" dirty="0" smtClean="0"/>
              <a:t>余</a:t>
            </a:r>
            <a:r>
              <a:rPr lang="zh-CN" altLang="en-US" dirty="0"/>
              <a:t>）</a:t>
            </a:r>
            <a:r>
              <a:rPr lang="zh-CN" altLang="en-US" dirty="0" smtClean="0"/>
              <a:t> 短</a:t>
            </a:r>
            <a:r>
              <a:rPr lang="zh-CN" altLang="en-US" dirty="0"/>
              <a:t>时间内多次运行导致用此方法发的邮件将因有垃圾邮件嫌疑而被拒发。</a:t>
            </a:r>
            <a:endParaRPr lang="en-US" dirty="0"/>
          </a:p>
        </p:txBody>
      </p:sp>
      <p:sp>
        <p:nvSpPr>
          <p:cNvPr id="8" name="文本框 7"/>
          <p:cNvSpPr txBox="1"/>
          <p:nvPr/>
        </p:nvSpPr>
        <p:spPr>
          <a:xfrm>
            <a:off x="1092035" y="4840963"/>
            <a:ext cx="7767263" cy="368300"/>
          </a:xfrm>
          <a:prstGeom prst="rect">
            <a:avLst/>
          </a:prstGeom>
          <a:noFill/>
        </p:spPr>
        <p:txBody>
          <a:bodyPr wrap="square" rtlCol="0">
            <a:spAutoFit/>
          </a:bodyPr>
          <a:lstStyle/>
          <a:p>
            <a:r>
              <a:rPr lang="zh-CN" altLang="en-US" dirty="0" smtClean="0"/>
              <a:t>     *</a:t>
            </a:r>
            <a:r>
              <a:rPr lang="en-US" altLang="zh-CN" dirty="0" smtClean="0"/>
              <a:t>*</a:t>
            </a:r>
            <a:r>
              <a:rPr lang="zh-CN" altLang="en-US" dirty="0" smtClean="0"/>
              <a:t>装备准备不充分，实现应带好要用到的硬件。</a:t>
            </a:r>
            <a:endParaRPr lang="zh-CN" altLang="en-US"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17931167">
            <a:off x="5653563" y="808435"/>
            <a:ext cx="1121665" cy="1121665"/>
          </a:xfrm>
          <a:prstGeom prst="rect">
            <a:avLst/>
          </a:prstGeom>
        </p:spPr>
      </p:pic>
      <p:sp>
        <p:nvSpPr>
          <p:cNvPr id="2" name="标题 1"/>
          <p:cNvSpPr>
            <a:spLocks noGrp="1"/>
          </p:cNvSpPr>
          <p:nvPr>
            <p:ph type="ctrTitle"/>
          </p:nvPr>
        </p:nvSpPr>
        <p:spPr>
          <a:xfrm>
            <a:off x="1809115" y="1745615"/>
            <a:ext cx="7766685" cy="2801620"/>
          </a:xfrm>
        </p:spPr>
        <p:txBody>
          <a:bodyPr>
            <a:scene3d>
              <a:camera prst="orthographicFront"/>
              <a:lightRig rig="threePt" dir="t"/>
            </a:scene3d>
          </a:bodyPr>
          <a:lstStyle/>
          <a:p>
            <a:r>
              <a:rPr lang="zh-CN" altLang="en-US" sz="8800" dirty="0">
                <a:ln/>
                <a:solidFill>
                  <a:schemeClr val="accent1"/>
                </a:solidFill>
                <a:effectLst>
                  <a:outerShdw blurRad="38100" dist="25400" dir="5400000" algn="ctr" rotWithShape="0">
                    <a:srgbClr val="6E747A">
                      <a:alpha val="43000"/>
                    </a:srgbClr>
                  </a:outerShdw>
                </a:effectLst>
                <a:latin typeface="微软雅黑 Light" panose="020B0502040204020203" pitchFamily="34" charset="-122"/>
                <a:ea typeface="微软雅黑 Light" panose="020B0502040204020203" pitchFamily="34" charset="-122"/>
              </a:rPr>
              <a:t>感谢观看！</a:t>
            </a:r>
            <a:endParaRPr lang="zh-CN" altLang="en-US" sz="8800" dirty="0">
              <a:ln/>
              <a:solidFill>
                <a:schemeClr val="accent1"/>
              </a:solidFill>
              <a:effectLst>
                <a:outerShdw blurRad="38100" dist="25400" dir="5400000" algn="ctr" rotWithShape="0">
                  <a:srgbClr val="6E747A">
                    <a:alpha val="43000"/>
                  </a:srgbClr>
                </a:outerShdw>
              </a:effectLst>
              <a:latin typeface="微软雅黑 Light" panose="020B0502040204020203" pitchFamily="34" charset="-122"/>
              <a:ea typeface="微软雅黑 Light" panose="020B0502040204020203" pitchFamily="34" charset="-122"/>
            </a:endParaRPr>
          </a:p>
        </p:txBody>
      </p:sp>
      <p:sp>
        <p:nvSpPr>
          <p:cNvPr id="3" name="副标题 2"/>
          <p:cNvSpPr>
            <a:spLocks noGrp="1"/>
          </p:cNvSpPr>
          <p:nvPr>
            <p:ph type="subTitle" idx="1"/>
          </p:nvPr>
        </p:nvSpPr>
        <p:spPr/>
        <p:txBody>
          <a:bodyPr/>
          <a:lstStyle/>
          <a:p>
            <a:r>
              <a:rPr lang="en-US" altLang="zh-CN" dirty="0"/>
              <a:t> </a:t>
            </a:r>
            <a:endParaRPr lang="zh-CN" altLang="en-US" dirty="0" smtClean="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平面">
  <a:themeElements>
    <a:clrScheme name="平面">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平面">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平面">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855</Words>
  <Application>WPS 演示</Application>
  <PresentationFormat>宽屏</PresentationFormat>
  <Paragraphs>79</Paragraphs>
  <Slides>7</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7</vt:i4>
      </vt:variant>
    </vt:vector>
  </HeadingPairs>
  <TitlesOfParts>
    <vt:vector size="22" baseType="lpstr">
      <vt:lpstr>Arial</vt:lpstr>
      <vt:lpstr>宋体</vt:lpstr>
      <vt:lpstr>Wingdings</vt:lpstr>
      <vt:lpstr>Wingdings 3</vt:lpstr>
      <vt:lpstr>Arial</vt:lpstr>
      <vt:lpstr>微软雅黑 Light</vt:lpstr>
      <vt:lpstr>微软雅黑</vt:lpstr>
      <vt:lpstr>Trebuchet MS</vt:lpstr>
      <vt:lpstr>Arial Unicode MS</vt:lpstr>
      <vt:lpstr>方正姚体</vt:lpstr>
      <vt:lpstr>AMGDT</vt:lpstr>
      <vt:lpstr>华文新魏</vt:lpstr>
      <vt:lpstr>Calibri</vt:lpstr>
      <vt:lpstr>Symbol</vt:lpstr>
      <vt:lpstr>平面</vt:lpstr>
      <vt:lpstr>WatchDog</vt:lpstr>
      <vt:lpstr>目标用户：</vt:lpstr>
      <vt:lpstr>设备</vt:lpstr>
      <vt:lpstr>工作原理</vt:lpstr>
      <vt:lpstr>技术相关</vt:lpstr>
      <vt:lpstr>缺陷</vt:lpstr>
      <vt:lpstr>WatchDog</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Guard</dc:title>
  <dc:creator>Lee Edzel</dc:creator>
  <cp:lastModifiedBy>iucn</cp:lastModifiedBy>
  <cp:revision>15</cp:revision>
  <dcterms:created xsi:type="dcterms:W3CDTF">2018-07-22T00:38:00Z</dcterms:created>
  <dcterms:modified xsi:type="dcterms:W3CDTF">2018-07-22T02:15:58Z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2052-10.1.0.7468</vt:lpwstr>
  </property>
</Properties>
</file>

<file path=docProps/thumbnail.jpeg>
</file>